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4"/>
  </p:notesMasterIdLst>
  <p:sldIdLst>
    <p:sldId id="256" r:id="rId2"/>
    <p:sldId id="281" r:id="rId3"/>
    <p:sldId id="282" r:id="rId4"/>
    <p:sldId id="283" r:id="rId5"/>
    <p:sldId id="289" r:id="rId6"/>
    <p:sldId id="288" r:id="rId7"/>
    <p:sldId id="268" r:id="rId8"/>
    <p:sldId id="291" r:id="rId9"/>
    <p:sldId id="278" r:id="rId10"/>
    <p:sldId id="284" r:id="rId11"/>
    <p:sldId id="287" r:id="rId12"/>
    <p:sldId id="2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18F"/>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1"/>
    <p:restoredTop sz="80969"/>
  </p:normalViewPr>
  <p:slideViewPr>
    <p:cSldViewPr snapToGrid="0" snapToObjects="1">
      <p:cViewPr varScale="1">
        <p:scale>
          <a:sx n="99" d="100"/>
          <a:sy n="99" d="100"/>
        </p:scale>
        <p:origin x="24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everyone, I’m Sean Davern and I’m one of many people that love boating.  In particular, I love sailing.  To me, sailboats are beautiful manifestations of physics and engineering in practice.  Today I’m here to tell you about some work I’ve done to help my fellow boating lovers.  In particular, if you're dreaming about what it might be like to one day sail off into the sunset, you might want to know what they cost…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663B5E-7A5D-F44B-B34F-335F2743F92E}" type="slidenum">
              <a:rPr lang="en-US" smtClean="0"/>
              <a:t>1</a:t>
            </a:fld>
            <a:endParaRPr lang="en-US"/>
          </a:p>
        </p:txBody>
      </p:sp>
    </p:spTree>
    <p:extLst>
      <p:ext uri="{BB962C8B-B14F-4D97-AF65-F5344CB8AC3E}">
        <p14:creationId xmlns:p14="http://schemas.microsoft.com/office/powerpoint/2010/main" val="206130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estimating car prices using Kelley Blue Book.</a:t>
            </a:r>
          </a:p>
          <a:p>
            <a:r>
              <a:rPr lang="en-US" dirty="0"/>
              <a:t>There is a similar resource for boats and other recreational vehicles.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Great but if I don't know what makes, model, year, </a:t>
            </a:r>
            <a:r>
              <a:rPr lang="en-US" dirty="0" err="1"/>
              <a:t>etc</a:t>
            </a:r>
            <a:r>
              <a:rPr lang="en-US" dirty="0"/>
              <a:t> its much less helpful.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NADA = </a:t>
            </a:r>
            <a:r>
              <a:rPr lang="en-US" sz="1200" b="0" i="0" kern="1200" dirty="0">
                <a:solidFill>
                  <a:schemeClr val="tx1"/>
                </a:solidFill>
                <a:effectLst/>
                <a:latin typeface="+mn-lt"/>
                <a:ea typeface="+mn-ea"/>
                <a:cs typeface="+mn-cs"/>
              </a:rPr>
              <a:t>National Automobile Dealers Association   owned by J.D. Power</a:t>
            </a:r>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98106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most people do is simply go to the market place for boats.  That's ok if you can afford a new boat, but it's much less helpful for the used boat market where most people start their boat ownership journey.  Although it pales in comparison to getting on a boat, most people next turn to the internet.</a:t>
            </a:r>
          </a:p>
          <a:p>
            <a:r>
              <a:rPr lang="en-US" dirty="0" err="1"/>
              <a:t>Boat.com</a:t>
            </a:r>
            <a:r>
              <a:rPr lang="en-US" dirty="0"/>
              <a:t> is the largest global search engine for the leisure marine market.  This is what they find...</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610837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to Browse</a:t>
            </a:r>
          </a:p>
          <a:p>
            <a:r>
              <a:rPr lang="en-US" dirty="0"/>
              <a:t>But how do I understand the trade-offs?</a:t>
            </a:r>
          </a:p>
          <a:p>
            <a:pPr marL="171450" indent="-171450">
              <a:buFont typeface="Arial" panose="020B0604020202020204" pitchFamily="34" charset="0"/>
              <a:buChar char="•"/>
            </a:pPr>
            <a:r>
              <a:rPr lang="en-US" dirty="0"/>
              <a:t>For example: Can I get a bigger boat if its older or another brand</a:t>
            </a:r>
          </a:p>
          <a:p>
            <a:pPr marL="171450" indent="-171450">
              <a:buFont typeface="Arial" panose="020B0604020202020204" pitchFamily="34" charset="0"/>
              <a:buChar char="•"/>
            </a:pPr>
            <a:r>
              <a:rPr lang="en-US" dirty="0"/>
              <a:t>It takes a lot of browsing to figure this out</a:t>
            </a:r>
          </a:p>
          <a:p>
            <a:r>
              <a:rPr lang="en-US" dirty="0"/>
              <a:t>I'm working to proposing a way to explore those trade-offs and it would be powered by a pricing model.  To get that model...	1:45</a:t>
            </a:r>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235176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still incomplete, the current model is a linear regression </a:t>
            </a:r>
          </a:p>
          <a:p>
            <a:r>
              <a:rPr lang="en-US" dirty="0"/>
              <a:t>LASSO = Least Absolute Shrinkage and Selection Operator</a:t>
            </a:r>
          </a:p>
          <a:p>
            <a:pPr marL="628650" lvl="1" indent="-171450">
              <a:buFont typeface="Arial" panose="020B0604020202020204" pitchFamily="34" charset="0"/>
              <a:buChar char="•"/>
            </a:pPr>
            <a:r>
              <a:rPr lang="en-US" dirty="0"/>
              <a:t>lambda * Sums absolute values of </a:t>
            </a:r>
            <a:r>
              <a:rPr lang="en-US" dirty="0" err="1"/>
              <a:t>coef</a:t>
            </a:r>
            <a:endParaRPr lang="en-US" dirty="0"/>
          </a:p>
          <a:p>
            <a:pPr marL="628650" lvl="1" indent="-171450">
              <a:buFont typeface="Arial" panose="020B0604020202020204" pitchFamily="34" charset="0"/>
              <a:buChar char="•"/>
            </a:pPr>
            <a:r>
              <a:rPr lang="en-US" dirty="0"/>
              <a:t>Reduce model complexity</a:t>
            </a:r>
          </a:p>
          <a:p>
            <a:pPr marL="628650" lvl="1" indent="-171450">
              <a:buFont typeface="Arial" panose="020B0604020202020204" pitchFamily="34" charset="0"/>
              <a:buChar char="•"/>
            </a:pPr>
            <a:r>
              <a:rPr lang="en-US" dirty="0"/>
              <a:t>reduces variance - improves prediction accuracy</a:t>
            </a:r>
          </a:p>
          <a:p>
            <a:r>
              <a:rPr lang="en-US" dirty="0"/>
              <a:t>404 unique </a:t>
            </a:r>
            <a:r>
              <a:rPr lang="en-US" dirty="0" err="1"/>
              <a:t>Mfg’s</a:t>
            </a:r>
            <a:r>
              <a:rPr lang="en-US" dirty="0"/>
              <a:t> – 298 had only 1 or 2 boats to represent the </a:t>
            </a:r>
            <a:r>
              <a:rPr lang="en-US" dirty="0" err="1"/>
              <a:t>Mfg</a:t>
            </a:r>
            <a:r>
              <a:rPr lang="en-US" dirty="0"/>
              <a:t> = Total of 354 boats </a:t>
            </a:r>
            <a:r>
              <a:rPr lang="en-US" dirty="0">
                <a:sym typeface="Wingdings" pitchFamily="2" charset="2"/>
              </a:rPr>
              <a:t> Classified as ”Other”</a:t>
            </a:r>
          </a:p>
          <a:p>
            <a:r>
              <a:rPr lang="en-US" dirty="0">
                <a:sym typeface="Wingdings" pitchFamily="2" charset="2"/>
              </a:rPr>
              <a:t>Resulting in 107 </a:t>
            </a:r>
            <a:r>
              <a:rPr lang="en-US" dirty="0" err="1">
                <a:sym typeface="Wingdings" pitchFamily="2" charset="2"/>
              </a:rPr>
              <a:t>Mfg’s</a:t>
            </a:r>
            <a:endParaRPr lang="en-US" dirty="0"/>
          </a:p>
          <a:p>
            <a:r>
              <a:rPr lang="en-US" dirty="0"/>
              <a:t>3 of the 16 class coefficients were shrunk to 0 by LASSO</a:t>
            </a:r>
          </a:p>
          <a:p>
            <a:r>
              <a:rPr lang="en-US" dirty="0"/>
              <a:t>23 of 107 </a:t>
            </a:r>
            <a:r>
              <a:rPr lang="en-US" dirty="0" err="1"/>
              <a:t>mfg</a:t>
            </a:r>
            <a:r>
              <a:rPr lang="en-US" dirty="0"/>
              <a:t> coefficients were shrunk to 0 by LASSO</a:t>
            </a:r>
          </a:p>
          <a:p>
            <a:r>
              <a:rPr lang="en-US" dirty="0"/>
              <a:t>Fairly well distributed predictions with lackluster but promising R2 </a:t>
            </a:r>
          </a:p>
        </p:txBody>
      </p:sp>
      <p:sp>
        <p:nvSpPr>
          <p:cNvPr id="4" name="Slide Number Placeholder 3"/>
          <p:cNvSpPr>
            <a:spLocks noGrp="1"/>
          </p:cNvSpPr>
          <p:nvPr>
            <p:ph type="sldNum" sz="quarter" idx="5"/>
          </p:nvPr>
        </p:nvSpPr>
        <p:spPr/>
        <p:txBody>
          <a:bodyPr/>
          <a:lstStyle/>
          <a:p>
            <a:fld id="{29663B5E-7A5D-F44B-B34F-335F2743F92E}" type="slidenum">
              <a:rPr lang="en-US" smtClean="0"/>
              <a:t>5</a:t>
            </a:fld>
            <a:endParaRPr lang="en-US"/>
          </a:p>
        </p:txBody>
      </p:sp>
    </p:spTree>
    <p:extLst>
      <p:ext uri="{BB962C8B-B14F-4D97-AF65-F5344CB8AC3E}">
        <p14:creationId xmlns:p14="http://schemas.microsoft.com/office/powerpoint/2010/main" val="248284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residuals across Length is pretty consistent</a:t>
            </a:r>
          </a:p>
          <a:p>
            <a:r>
              <a:rPr lang="en-US" dirty="0"/>
              <a:t>An interesting pattern turns up with age.  Older boat can get more expensive: presumably antique or less expensive as the deteriorate.</a:t>
            </a:r>
          </a:p>
          <a:p>
            <a:endParaRPr lang="en-US" dirty="0"/>
          </a:p>
          <a:p>
            <a:r>
              <a:rPr lang="en-US" dirty="0"/>
              <a:t>Because I’m modeling the log of the price, a mean absolute error of 0.26 equates to about a 30% error which isn’t that far from the 10% error the NADA guide claims and perhaps acceptable for someone at this point in the boat buying process.</a:t>
            </a:r>
          </a:p>
        </p:txBody>
      </p:sp>
      <p:sp>
        <p:nvSpPr>
          <p:cNvPr id="4" name="Slide Number Placeholder 3"/>
          <p:cNvSpPr>
            <a:spLocks noGrp="1"/>
          </p:cNvSpPr>
          <p:nvPr>
            <p:ph type="sldNum" sz="quarter" idx="5"/>
          </p:nvPr>
        </p:nvSpPr>
        <p:spPr/>
        <p:txBody>
          <a:bodyPr/>
          <a:lstStyle/>
          <a:p>
            <a:fld id="{29663B5E-7A5D-F44B-B34F-335F2743F92E}" type="slidenum">
              <a:rPr lang="en-US" smtClean="0"/>
              <a:t>6</a:t>
            </a:fld>
            <a:endParaRPr lang="en-US"/>
          </a:p>
        </p:txBody>
      </p:sp>
    </p:spTree>
    <p:extLst>
      <p:ext uri="{BB962C8B-B14F-4D97-AF65-F5344CB8AC3E}">
        <p14:creationId xmlns:p14="http://schemas.microsoft.com/office/powerpoint/2010/main" val="188724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3:15</a:t>
            </a:r>
          </a:p>
          <a:p>
            <a:r>
              <a:rPr lang="en-US" dirty="0"/>
              <a:t>Model improvements:</a:t>
            </a:r>
          </a:p>
          <a:p>
            <a:pPr marL="628650" lvl="1" indent="-171450">
              <a:buFont typeface="Arial" panose="020B0604020202020204" pitchFamily="34" charset="0"/>
              <a:buChar char="•"/>
            </a:pPr>
            <a:r>
              <a:rPr lang="en-US" dirty="0"/>
              <a:t>Integrate location</a:t>
            </a:r>
          </a:p>
          <a:p>
            <a:pPr marL="628650" lvl="1" indent="-171450">
              <a:buFont typeface="Arial" panose="020B0604020202020204" pitchFamily="34" charset="0"/>
              <a:buChar char="•"/>
            </a:pPr>
            <a:r>
              <a:rPr lang="en-US" dirty="0"/>
              <a:t>Add age * Antique interaction   OR</a:t>
            </a:r>
          </a:p>
          <a:p>
            <a:pPr marL="628650" lvl="1" indent="-171450">
              <a:buFont typeface="Arial" panose="020B0604020202020204" pitchFamily="34" charset="0"/>
              <a:buChar char="•"/>
            </a:pPr>
            <a:r>
              <a:rPr lang="en-US" dirty="0"/>
              <a:t>Include All </a:t>
            </a:r>
            <a:r>
              <a:rPr lang="en-US" dirty="0" err="1"/>
              <a:t>Mfg</a:t>
            </a:r>
            <a:r>
              <a:rPr lang="en-US" dirty="0"/>
              <a:t> &amp; let regularization shrink</a:t>
            </a:r>
          </a:p>
          <a:p>
            <a:endParaRPr lang="en-US" dirty="0"/>
          </a:p>
          <a:p>
            <a:r>
              <a:rPr lang="en-US" dirty="0"/>
              <a:t>The model is currently based on listing data.  Perhaps it should be based on NADA valuations.  </a:t>
            </a:r>
          </a:p>
          <a:p>
            <a:r>
              <a:rPr lang="en-US" dirty="0"/>
              <a:t>Or perhaps all currently listed boats should be valued using NADA and those estimates modeled.</a:t>
            </a:r>
          </a:p>
          <a:p>
            <a:endParaRPr lang="en-US" dirty="0"/>
          </a:p>
          <a:p>
            <a:r>
              <a:rPr lang="en-US" dirty="0"/>
              <a:t>Finally, the effort so far seems to be validating that a adequate cost model might be feasible.</a:t>
            </a:r>
          </a:p>
          <a:p>
            <a:r>
              <a:rPr lang="en-US" dirty="0"/>
              <a:t>Perhaps the next exercise should be to validate the utility of the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Currency: 1813 Euro, 757 US$, 269 British Pound</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7</a:t>
            </a:fld>
            <a:endParaRPr lang="en-US"/>
          </a:p>
        </p:txBody>
      </p:sp>
    </p:spTree>
    <p:extLst>
      <p:ext uri="{BB962C8B-B14F-4D97-AF65-F5344CB8AC3E}">
        <p14:creationId xmlns:p14="http://schemas.microsoft.com/office/powerpoint/2010/main" val="643019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residuals across Length is pretty consistent</a:t>
            </a:r>
          </a:p>
          <a:p>
            <a:r>
              <a:rPr lang="en-US" dirty="0"/>
              <a:t>An interesting pattern turns up with age.  Older boat can get more expensive: presumably antique or less expensive as the deteriorate.</a:t>
            </a:r>
          </a:p>
          <a:p>
            <a:endParaRPr lang="en-US" dirty="0"/>
          </a:p>
          <a:p>
            <a:r>
              <a:rPr lang="en-US" dirty="0"/>
              <a:t>Because I’m modeling the log of the price, a mean absolute error of 0.26 equates to about a 30% error which isn’t that far from the 10% error the NADA guide claims and perhaps acceptable for someone at this point in the boat buying process.</a:t>
            </a:r>
          </a:p>
        </p:txBody>
      </p:sp>
      <p:sp>
        <p:nvSpPr>
          <p:cNvPr id="4" name="Slide Number Placeholder 3"/>
          <p:cNvSpPr>
            <a:spLocks noGrp="1"/>
          </p:cNvSpPr>
          <p:nvPr>
            <p:ph type="sldNum" sz="quarter" idx="5"/>
          </p:nvPr>
        </p:nvSpPr>
        <p:spPr/>
        <p:txBody>
          <a:bodyPr/>
          <a:lstStyle/>
          <a:p>
            <a:fld id="{29663B5E-7A5D-F44B-B34F-335F2743F92E}" type="slidenum">
              <a:rPr lang="en-US" smtClean="0"/>
              <a:t>12</a:t>
            </a:fld>
            <a:endParaRPr lang="en-US"/>
          </a:p>
        </p:txBody>
      </p:sp>
    </p:spTree>
    <p:extLst>
      <p:ext uri="{BB962C8B-B14F-4D97-AF65-F5344CB8AC3E}">
        <p14:creationId xmlns:p14="http://schemas.microsoft.com/office/powerpoint/2010/main" val="427680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C989-3F81-2946-9555-97D62594F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7FBEB-4398-644E-8A72-BF3F6E24C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42915-A83B-2544-B4BF-AAB685683D61}"/>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4C0BDBEB-61FF-8142-834D-26AE8D73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B42A1-18B8-7247-ABBA-F86260979D9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973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2F3A-1CB1-1741-A4B0-3C3099B4B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CEC48-6242-9841-A17F-3D78E77A3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5DC1E-E13B-6146-AB73-CC46903E113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D7FABC44-7F22-FB48-93AD-20676A471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6179B-EACA-794D-AA70-9D5C8EE0D5C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98033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FBCA4-8566-C141-9F2F-DE96477486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923CD-6EF5-A345-BC19-FAD6390AF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E39A5-D5FB-2748-BC0B-7CAE6FF8B5DD}"/>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0B0B024B-5863-C543-A2F7-7ACC35F3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9C83F-85C4-CC4A-8C81-524F04E85A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1179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F5D1-8F04-6849-9D5F-0FF543D28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BCB98-F54A-3541-AF84-1FFD6182E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CC78E-04B8-1447-B461-FBBA33A81C5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A9E7DA9B-C641-9944-B956-BCC5FF11B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F2BF-A8C8-9B48-99E9-970E3F8B2F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486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F02A-5718-8E49-84EE-F38351E637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F2143C-E1CC-F34D-B195-B66D48295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90408-4A92-3C46-BB17-699A7FCB76F2}"/>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2AB124D3-8AEC-2C4A-894C-EF136873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A98F-0AE3-A844-8EDF-4CB15E1499B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94541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8BB1-E3FD-7B4D-89D9-26CA7E50E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0AC42-3B44-D041-BDCB-7AEB352D9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A01FB-8623-184C-8683-5B6C40A00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4FF09-B6F7-4A42-85B0-243E046B443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A281B0D-83F9-644C-8BFC-45F1ED481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7589F0-BD3A-0043-A2E8-F85254B8981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78516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8D46-D60A-6C48-843D-656FDE945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09A27-0012-A845-B138-DECCF3390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FF56B-A4B9-9147-ABC6-D9A66E74A4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69F53-62D9-A64B-98EA-88E292DA1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A9130-4FD9-6747-8B1E-3966CA4278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C6D4F4-7D9A-BD4C-BFCF-A96AE8A2B8FF}"/>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8" name="Footer Placeholder 7">
            <a:extLst>
              <a:ext uri="{FF2B5EF4-FFF2-40B4-BE49-F238E27FC236}">
                <a16:creationId xmlns:a16="http://schemas.microsoft.com/office/drawing/2014/main" id="{8BF23C3B-CBCD-7649-8441-06E2EBDE6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F7154-19E0-8044-81A3-3B687E25FED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61923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0C71-9FA0-684C-B85A-7E8ABBD684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4E325-F126-F948-BB8B-C89995AFFE6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4" name="Footer Placeholder 3">
            <a:extLst>
              <a:ext uri="{FF2B5EF4-FFF2-40B4-BE49-F238E27FC236}">
                <a16:creationId xmlns:a16="http://schemas.microsoft.com/office/drawing/2014/main" id="{6E975210-53C2-7843-895D-EE1400FE2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A276B-C1C3-DA4A-B491-BE0536DE3D2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95601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B00B6-8E46-344E-8CB7-C4CFB54F181C}"/>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3" name="Footer Placeholder 2">
            <a:extLst>
              <a:ext uri="{FF2B5EF4-FFF2-40B4-BE49-F238E27FC236}">
                <a16:creationId xmlns:a16="http://schemas.microsoft.com/office/drawing/2014/main" id="{2AACDEAF-C5BC-7442-ADD5-67525524C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96D8D5-5070-684D-BFAE-7B50F82A74A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5173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EB1-0438-6D40-B96D-36B24A9C8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ECE06-544A-2940-A54D-2C721B453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5DC0EC-5F92-0E41-9284-5598AE5B9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62C34-360E-414C-B551-0A4BB8C4B7A8}"/>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FB91C7F-F9CF-2A49-81AB-FCF15E83D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D3ACA-1639-8747-A52F-2DA3EF9B286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90059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774-CB88-234D-AB89-D3C4B593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071B1-1CBC-BA4C-99ED-B326353ED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4B85C-F66C-CA4E-997F-8D943C917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609D-6C64-C44A-BB9C-89A616BD5EE9}"/>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EF2A564E-433D-694F-BA1A-3F6DDF5C2C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D34AF1-A4A0-974F-9A77-AFD4B00C25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199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2E0D1-EDE7-E44A-AAEF-5DD10F45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B6FC-880A-824E-9C7D-BE030C8BB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DBA19-5CC3-1A4B-BB04-DA3F06001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9A9CB680-CE7E-6444-AE41-4D0A04F5C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5C55C8-DF2D-1F41-B2CB-F7652A23F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260765688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EBDE9-1FD2-AC43-997F-B162E7C04FFF}"/>
              </a:ext>
            </a:extLst>
          </p:cNvPr>
          <p:cNvPicPr>
            <a:picLocks noChangeAspect="1"/>
          </p:cNvPicPr>
          <p:nvPr/>
        </p:nvPicPr>
        <p:blipFill>
          <a:blip r:embed="rId3">
            <a:alphaModFix amt="70000"/>
          </a:blip>
          <a:stretch>
            <a:fillRect/>
          </a:stretch>
        </p:blipFill>
        <p:spPr>
          <a:xfrm>
            <a:off x="-1" y="0"/>
            <a:ext cx="12311743" cy="7112000"/>
          </a:xfrm>
          <a:prstGeom prst="rect">
            <a:avLst/>
          </a:prstGeom>
        </p:spPr>
      </p:pic>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a:xfrm>
            <a:off x="1583870" y="341086"/>
            <a:ext cx="9144000" cy="2387600"/>
          </a:xfrm>
        </p:spPr>
        <p:txBody>
          <a:bodyPr>
            <a:normAutofit/>
          </a:bodyPr>
          <a:lstStyle/>
          <a:p>
            <a:r>
              <a:rPr lang="en-US" b="1" dirty="0">
                <a:latin typeface="+mn-lt"/>
                <a:cs typeface="Arial" panose="020B0604020202020204" pitchFamily="34" charset="0"/>
              </a:rPr>
              <a:t>Metis Project 2: </a:t>
            </a:r>
            <a:br>
              <a:rPr lang="en-US" b="1" dirty="0">
                <a:latin typeface="+mn-lt"/>
                <a:cs typeface="Arial" panose="020B0604020202020204" pitchFamily="34" charset="0"/>
              </a:rPr>
            </a:br>
            <a:r>
              <a:rPr lang="en-US" b="1" dirty="0"/>
              <a:t>Scraping &amp; Regression</a:t>
            </a:r>
            <a:endParaRPr lang="en-US" b="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a:xfrm>
            <a:off x="1524000" y="5202238"/>
            <a:ext cx="9144000" cy="1655762"/>
          </a:xfrm>
        </p:spPr>
        <p:txBody>
          <a:bodyPr>
            <a:normAutofit lnSpcReduction="10000"/>
          </a:bodyPr>
          <a:lstStyle/>
          <a:p>
            <a:r>
              <a:rPr lang="en-US" sz="3600" b="1" dirty="0"/>
              <a:t>Midsized Sailboat Valuations</a:t>
            </a:r>
          </a:p>
          <a:p>
            <a:endParaRPr lang="en-US" sz="3600" b="1" dirty="0"/>
          </a:p>
          <a:p>
            <a:r>
              <a:rPr lang="en-US" sz="2800" b="1" dirty="0"/>
              <a:t>By Sean Davern</a:t>
            </a:r>
            <a:endParaRPr lang="en-US" sz="1800" dirty="0"/>
          </a:p>
        </p:txBody>
      </p:sp>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43200" cy="2709275"/>
          </a:xfrm>
          <a:prstGeom prst="ellipse">
            <a:avLst/>
          </a:prstGeom>
          <a:solidFill>
            <a:srgbClr val="262626"/>
          </a:solidFill>
          <a:ln w="174625" cmpd="thinThick">
            <a:solidFill>
              <a:srgbClr val="262626"/>
            </a:solidFill>
          </a:ln>
        </p:spPr>
        <p:txBody>
          <a:bodyPr lIns="0" rIns="0" anchor="ctr">
            <a:normAutofit/>
          </a:bodyPr>
          <a:lstStyle/>
          <a:p>
            <a:pPr algn="ctr"/>
            <a:r>
              <a:rPr lang="en-US" sz="2600" dirty="0">
                <a:solidFill>
                  <a:srgbClr val="FFFFFF"/>
                </a:solidFill>
              </a:rPr>
              <a:t>MVP</a:t>
            </a:r>
            <a:br>
              <a:rPr lang="en-US" sz="2600" dirty="0">
                <a:solidFill>
                  <a:srgbClr val="FFFFFF"/>
                </a:solidFill>
              </a:rPr>
            </a:br>
            <a:r>
              <a:rPr lang="en-US" sz="1400" dirty="0">
                <a:solidFill>
                  <a:srgbClr val="FFFFFF"/>
                </a:solidFill>
              </a:rPr>
              <a:t>(Minimum Viable Product)</a:t>
            </a:r>
            <a:endParaRPr lang="en-US" sz="2600" dirty="0">
              <a:solidFill>
                <a:srgbClr val="FFFFFF"/>
              </a:solidFill>
            </a:endParaRPr>
          </a:p>
        </p:txBody>
      </p:sp>
      <p:pic>
        <p:nvPicPr>
          <p:cNvPr id="15" name="Graphic 14">
            <a:extLst>
              <a:ext uri="{FF2B5EF4-FFF2-40B4-BE49-F238E27FC236}">
                <a16:creationId xmlns:a16="http://schemas.microsoft.com/office/drawing/2014/main" id="{ECEC961D-1AA9-A94F-8604-372E3155D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7483" y="1172452"/>
            <a:ext cx="7293066" cy="486204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8447B3-6484-7341-80E4-C361F2547594}"/>
                  </a:ext>
                </a:extLst>
              </p:cNvPr>
              <p:cNvSpPr txBox="1"/>
              <p:nvPr/>
            </p:nvSpPr>
            <p:spPr>
              <a:xfrm>
                <a:off x="7134978" y="3270146"/>
                <a:ext cx="1638077"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=0.26</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=0.43</m:t>
                      </m:r>
                    </m:oMath>
                  </m:oMathPara>
                </a14:m>
                <a:endParaRPr lang="en-US" b="0" dirty="0"/>
              </a:p>
            </p:txBody>
          </p:sp>
        </mc:Choice>
        <mc:Fallback xmlns="">
          <p:sp>
            <p:nvSpPr>
              <p:cNvPr id="7" name="TextBox 6">
                <a:extLst>
                  <a:ext uri="{FF2B5EF4-FFF2-40B4-BE49-F238E27FC236}">
                    <a16:creationId xmlns:a16="http://schemas.microsoft.com/office/drawing/2014/main" id="{D38447B3-6484-7341-80E4-C361F2547594}"/>
                  </a:ext>
                </a:extLst>
              </p:cNvPr>
              <p:cNvSpPr txBox="1">
                <a:spLocks noRot="1" noChangeAspect="1" noMove="1" noResize="1" noEditPoints="1" noAdjustHandles="1" noChangeArrowheads="1" noChangeShapeType="1" noTextEdit="1"/>
              </p:cNvSpPr>
              <p:nvPr/>
            </p:nvSpPr>
            <p:spPr>
              <a:xfrm>
                <a:off x="7134978" y="3270146"/>
                <a:ext cx="1638077" cy="6666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374921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MVP</a:t>
            </a:r>
          </a:p>
        </p:txBody>
      </p:sp>
      <p:pic>
        <p:nvPicPr>
          <p:cNvPr id="6" name="Graphic 5">
            <a:extLst>
              <a:ext uri="{FF2B5EF4-FFF2-40B4-BE49-F238E27FC236}">
                <a16:creationId xmlns:a16="http://schemas.microsoft.com/office/drawing/2014/main" id="{A50D70B3-48A3-1D41-8EF2-809F656F4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9773" y="1270498"/>
            <a:ext cx="7383792" cy="492252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BCFFF-39A4-774B-A42E-72D75E712929}"/>
                  </a:ext>
                </a:extLst>
              </p:cNvPr>
              <p:cNvSpPr txBox="1"/>
              <p:nvPr/>
            </p:nvSpPr>
            <p:spPr>
              <a:xfrm>
                <a:off x="5303851" y="4751124"/>
                <a:ext cx="2299540"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=$162</m:t>
                      </m:r>
                      <m:r>
                        <a:rPr lang="en-US" b="0" i="1" smtClean="0">
                          <a:latin typeface="Cambria Math" panose="02040503050406030204" pitchFamily="18" charset="0"/>
                        </a:rPr>
                        <m:t>𝐾</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=$1</m:t>
                      </m:r>
                      <m:r>
                        <a:rPr lang="en-US" b="0" i="1" smtClean="0">
                          <a:latin typeface="Cambria Math" panose="02040503050406030204" pitchFamily="18" charset="0"/>
                        </a:rPr>
                        <m:t>18</m:t>
                      </m:r>
                      <m:r>
                        <a:rPr lang="en-US" i="1">
                          <a:latin typeface="Cambria Math" panose="02040503050406030204" pitchFamily="18" charset="0"/>
                        </a:rPr>
                        <m:t>𝐾</m:t>
                      </m:r>
                    </m:oMath>
                  </m:oMathPara>
                </a14:m>
                <a:endParaRPr lang="en-US"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51BCFFF-39A4-774B-A42E-72D75E712929}"/>
                  </a:ext>
                </a:extLst>
              </p:cNvPr>
              <p:cNvSpPr txBox="1">
                <a:spLocks noRot="1" noChangeAspect="1" noMove="1" noResize="1" noEditPoints="1" noAdjustHandles="1" noChangeArrowheads="1" noChangeShapeType="1" noTextEdit="1"/>
              </p:cNvSpPr>
              <p:nvPr/>
            </p:nvSpPr>
            <p:spPr>
              <a:xfrm>
                <a:off x="5303851" y="4751124"/>
                <a:ext cx="2299540"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FA204E-7E6D-C74F-BAA3-9BF0CCD92591}"/>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6DFA204E-7E6D-C74F-BAA3-9BF0CCD92591}"/>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426971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p:pic>
        <p:nvPicPr>
          <p:cNvPr id="4" name="Graphic 3">
            <a:extLst>
              <a:ext uri="{FF2B5EF4-FFF2-40B4-BE49-F238E27FC236}">
                <a16:creationId xmlns:a16="http://schemas.microsoft.com/office/drawing/2014/main" id="{F2E780F3-D4D1-4044-A153-4725A648B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921" y="1418871"/>
            <a:ext cx="8546592" cy="427329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0"/>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b="0" i="0" smtClean="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i="1">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0"/>
                <a:ext cx="7856375" cy="646331"/>
              </a:xfrm>
              <a:prstGeom prst="rect">
                <a:avLst/>
              </a:prstGeom>
              <a:blipFill>
                <a:blip r:embed="rId5"/>
                <a:stretch>
                  <a:fillRect l="-1290" r="-1290" b="-2307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EF585A4-37EC-EE40-A041-DCF68A605C7A}"/>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2F66ECA-E499-064C-8FBF-F2EDE1D159CE}"/>
                  </a:ext>
                </a:extLst>
              </p:cNvPr>
              <p:cNvSpPr txBox="1"/>
              <p:nvPr/>
            </p:nvSpPr>
            <p:spPr>
              <a:xfrm>
                <a:off x="6787946" y="5765704"/>
                <a:ext cx="2061718"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=0.38</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0.35</m:t>
                      </m:r>
                    </m:oMath>
                  </m:oMathPara>
                </a14:m>
                <a:endParaRPr lang="en-US" i="1" dirty="0">
                  <a:latin typeface="Cambria Math" panose="02040503050406030204" pitchFamily="18" charset="0"/>
                </a:endParaRPr>
              </a:p>
            </p:txBody>
          </p:sp>
        </mc:Choice>
        <mc:Fallback>
          <p:sp>
            <p:nvSpPr>
              <p:cNvPr id="11" name="TextBox 10">
                <a:extLst>
                  <a:ext uri="{FF2B5EF4-FFF2-40B4-BE49-F238E27FC236}">
                    <a16:creationId xmlns:a16="http://schemas.microsoft.com/office/drawing/2014/main" id="{32F66ECA-E499-064C-8FBF-F2EDE1D159CE}"/>
                  </a:ext>
                </a:extLst>
              </p:cNvPr>
              <p:cNvSpPr txBox="1">
                <a:spLocks noRot="1" noChangeAspect="1" noMove="1" noResize="1" noEditPoints="1" noAdjustHandles="1" noChangeArrowheads="1" noChangeShapeType="1" noTextEdit="1"/>
              </p:cNvSpPr>
              <p:nvPr/>
            </p:nvSpPr>
            <p:spPr>
              <a:xfrm>
                <a:off x="6787946" y="5765704"/>
                <a:ext cx="2061718"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659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057-013D-9D44-B439-839476D6655D}"/>
              </a:ext>
            </a:extLst>
          </p:cNvPr>
          <p:cNvSpPr>
            <a:spLocks noGrp="1"/>
          </p:cNvSpPr>
          <p:nvPr>
            <p:ph type="title"/>
          </p:nvPr>
        </p:nvSpPr>
        <p:spPr/>
        <p:txBody>
          <a:bodyPr/>
          <a:lstStyle/>
          <a:p>
            <a:pPr algn="ctr"/>
            <a:r>
              <a:rPr lang="en-US" dirty="0"/>
              <a:t>Individual Item Based Estimation</a:t>
            </a:r>
          </a:p>
        </p:txBody>
      </p:sp>
      <p:pic>
        <p:nvPicPr>
          <p:cNvPr id="5" name="Content Placeholder 4">
            <a:extLst>
              <a:ext uri="{FF2B5EF4-FFF2-40B4-BE49-F238E27FC236}">
                <a16:creationId xmlns:a16="http://schemas.microsoft.com/office/drawing/2014/main" id="{55C90725-E78A-CB4D-BA36-BE1E2DEA9290}"/>
              </a:ext>
            </a:extLst>
          </p:cNvPr>
          <p:cNvPicPr>
            <a:picLocks noGrp="1" noChangeAspect="1"/>
          </p:cNvPicPr>
          <p:nvPr>
            <p:ph idx="1"/>
          </p:nvPr>
        </p:nvPicPr>
        <p:blipFill rotWithShape="1">
          <a:blip r:embed="rId3"/>
          <a:srcRect r="56346"/>
          <a:stretch/>
        </p:blipFill>
        <p:spPr>
          <a:xfrm>
            <a:off x="6165396" y="1710682"/>
            <a:ext cx="1535716" cy="2019300"/>
          </a:xfrm>
        </p:spPr>
      </p:pic>
      <p:pic>
        <p:nvPicPr>
          <p:cNvPr id="7" name="Graphic 6">
            <a:extLst>
              <a:ext uri="{FF2B5EF4-FFF2-40B4-BE49-F238E27FC236}">
                <a16:creationId xmlns:a16="http://schemas.microsoft.com/office/drawing/2014/main" id="{721784A9-1AB5-304A-A761-943FC9985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6769" y="4271354"/>
            <a:ext cx="2372971" cy="1485900"/>
          </a:xfrm>
          <a:prstGeom prst="rect">
            <a:avLst/>
          </a:prstGeom>
        </p:spPr>
      </p:pic>
      <p:pic>
        <p:nvPicPr>
          <p:cNvPr id="9" name="Picture 8">
            <a:extLst>
              <a:ext uri="{FF2B5EF4-FFF2-40B4-BE49-F238E27FC236}">
                <a16:creationId xmlns:a16="http://schemas.microsoft.com/office/drawing/2014/main" id="{5B5E74DA-326B-0C4D-AEF5-1775193707AB}"/>
              </a:ext>
            </a:extLst>
          </p:cNvPr>
          <p:cNvPicPr>
            <a:picLocks noChangeAspect="1"/>
          </p:cNvPicPr>
          <p:nvPr/>
        </p:nvPicPr>
        <p:blipFill rotWithShape="1">
          <a:blip r:embed="rId6"/>
          <a:srcRect l="5850" t="24652" r="10523" b="18334"/>
          <a:stretch/>
        </p:blipFill>
        <p:spPr>
          <a:xfrm>
            <a:off x="685800" y="2103438"/>
            <a:ext cx="2314977" cy="1043956"/>
          </a:xfrm>
          <a:prstGeom prst="rect">
            <a:avLst/>
          </a:prstGeom>
        </p:spPr>
      </p:pic>
      <p:sp>
        <p:nvSpPr>
          <p:cNvPr id="10" name="TextBox 9">
            <a:extLst>
              <a:ext uri="{FF2B5EF4-FFF2-40B4-BE49-F238E27FC236}">
                <a16:creationId xmlns:a16="http://schemas.microsoft.com/office/drawing/2014/main" id="{8C96E9A2-4654-2C4D-BAA7-8A46836C0CE5}"/>
              </a:ext>
            </a:extLst>
          </p:cNvPr>
          <p:cNvSpPr txBox="1"/>
          <p:nvPr/>
        </p:nvSpPr>
        <p:spPr>
          <a:xfrm>
            <a:off x="3910622" y="2054709"/>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11" name="Striped Right Arrow 10">
            <a:extLst>
              <a:ext uri="{FF2B5EF4-FFF2-40B4-BE49-F238E27FC236}">
                <a16:creationId xmlns:a16="http://schemas.microsoft.com/office/drawing/2014/main" id="{A4B46167-CCA8-264E-918E-57441E77C6ED}"/>
              </a:ext>
            </a:extLst>
          </p:cNvPr>
          <p:cNvSpPr/>
          <p:nvPr/>
        </p:nvSpPr>
        <p:spPr>
          <a:xfrm>
            <a:off x="3090929" y="225308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3CBC6076-9994-E04C-AD45-4EB923906CE6}"/>
              </a:ext>
            </a:extLst>
          </p:cNvPr>
          <p:cNvSpPr/>
          <p:nvPr/>
        </p:nvSpPr>
        <p:spPr>
          <a:xfrm>
            <a:off x="4852290"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E06FFB0D-12CD-6148-BFFD-5BED0CC59169}"/>
              </a:ext>
            </a:extLst>
          </p:cNvPr>
          <p:cNvSpPr/>
          <p:nvPr/>
        </p:nvSpPr>
        <p:spPr>
          <a:xfrm>
            <a:off x="8384064"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A2F3C1-52D8-DF46-A570-AE7C744A2965}"/>
              </a:ext>
            </a:extLst>
          </p:cNvPr>
          <p:cNvPicPr>
            <a:picLocks noChangeAspect="1"/>
          </p:cNvPicPr>
          <p:nvPr/>
        </p:nvPicPr>
        <p:blipFill>
          <a:blip r:embed="rId7"/>
          <a:stretch>
            <a:fillRect/>
          </a:stretch>
        </p:blipFill>
        <p:spPr>
          <a:xfrm>
            <a:off x="9595741" y="2223624"/>
            <a:ext cx="729540" cy="993416"/>
          </a:xfrm>
          <a:prstGeom prst="rect">
            <a:avLst/>
          </a:prstGeom>
        </p:spPr>
      </p:pic>
      <p:sp>
        <p:nvSpPr>
          <p:cNvPr id="22" name="TextBox 21">
            <a:extLst>
              <a:ext uri="{FF2B5EF4-FFF2-40B4-BE49-F238E27FC236}">
                <a16:creationId xmlns:a16="http://schemas.microsoft.com/office/drawing/2014/main" id="{3A4BF31D-A446-8E4F-9CE7-F2B2006F667F}"/>
              </a:ext>
            </a:extLst>
          </p:cNvPr>
          <p:cNvSpPr txBox="1"/>
          <p:nvPr/>
        </p:nvSpPr>
        <p:spPr>
          <a:xfrm>
            <a:off x="3910622" y="4443597"/>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23" name="Striped Right Arrow 22">
            <a:extLst>
              <a:ext uri="{FF2B5EF4-FFF2-40B4-BE49-F238E27FC236}">
                <a16:creationId xmlns:a16="http://schemas.microsoft.com/office/drawing/2014/main" id="{7EBB02BB-B69B-7849-9DE9-2279E1A55897}"/>
              </a:ext>
            </a:extLst>
          </p:cNvPr>
          <p:cNvSpPr/>
          <p:nvPr/>
        </p:nvSpPr>
        <p:spPr>
          <a:xfrm>
            <a:off x="3090929" y="4641969"/>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2F22DFA4-E3F2-C247-8959-7F208C0D276A}"/>
              </a:ext>
            </a:extLst>
          </p:cNvPr>
          <p:cNvSpPr/>
          <p:nvPr/>
        </p:nvSpPr>
        <p:spPr>
          <a:xfrm>
            <a:off x="4852290"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3949E13A-01E2-3245-B4B3-9AF5CC454887}"/>
              </a:ext>
            </a:extLst>
          </p:cNvPr>
          <p:cNvSpPr/>
          <p:nvPr/>
        </p:nvSpPr>
        <p:spPr>
          <a:xfrm>
            <a:off x="8374832"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58328C-1876-1143-8199-D6CC5B78142A}"/>
              </a:ext>
            </a:extLst>
          </p:cNvPr>
          <p:cNvPicPr>
            <a:picLocks noChangeAspect="1"/>
          </p:cNvPicPr>
          <p:nvPr/>
        </p:nvPicPr>
        <p:blipFill>
          <a:blip r:embed="rId7"/>
          <a:stretch>
            <a:fillRect/>
          </a:stretch>
        </p:blipFill>
        <p:spPr>
          <a:xfrm>
            <a:off x="9586509" y="4612512"/>
            <a:ext cx="729540" cy="993416"/>
          </a:xfrm>
          <a:prstGeom prst="rect">
            <a:avLst/>
          </a:prstGeom>
        </p:spPr>
      </p:pic>
      <p:pic>
        <p:nvPicPr>
          <p:cNvPr id="27" name="Picture 26">
            <a:extLst>
              <a:ext uri="{FF2B5EF4-FFF2-40B4-BE49-F238E27FC236}">
                <a16:creationId xmlns:a16="http://schemas.microsoft.com/office/drawing/2014/main" id="{84C44B36-7DB1-E84D-ABAB-D841758F152C}"/>
              </a:ext>
            </a:extLst>
          </p:cNvPr>
          <p:cNvPicPr>
            <a:picLocks noChangeAspect="1"/>
          </p:cNvPicPr>
          <p:nvPr/>
        </p:nvPicPr>
        <p:blipFill>
          <a:blip r:embed="rId8"/>
          <a:stretch>
            <a:fillRect/>
          </a:stretch>
        </p:blipFill>
        <p:spPr>
          <a:xfrm>
            <a:off x="776220" y="3989759"/>
            <a:ext cx="1940480" cy="2049089"/>
          </a:xfrm>
          <a:prstGeom prst="rect">
            <a:avLst/>
          </a:prstGeom>
        </p:spPr>
      </p:pic>
    </p:spTree>
    <p:extLst>
      <p:ext uri="{BB962C8B-B14F-4D97-AF65-F5344CB8AC3E}">
        <p14:creationId xmlns:p14="http://schemas.microsoft.com/office/powerpoint/2010/main" val="41576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4B94450-2D9F-084F-B07E-6D653974DB24}"/>
              </a:ext>
            </a:extLst>
          </p:cNvPr>
          <p:cNvSpPr>
            <a:spLocks noGrp="1"/>
          </p:cNvSpPr>
          <p:nvPr>
            <p:ph type="title"/>
          </p:nvPr>
        </p:nvSpPr>
        <p:spPr/>
        <p:txBody>
          <a:bodyPr/>
          <a:lstStyle/>
          <a:p>
            <a:pPr algn="ctr"/>
            <a:r>
              <a:rPr lang="en-US" dirty="0"/>
              <a:t>Surveying the Market</a:t>
            </a:r>
          </a:p>
        </p:txBody>
      </p:sp>
      <p:pic>
        <p:nvPicPr>
          <p:cNvPr id="10" name="Picture 9">
            <a:extLst>
              <a:ext uri="{FF2B5EF4-FFF2-40B4-BE49-F238E27FC236}">
                <a16:creationId xmlns:a16="http://schemas.microsoft.com/office/drawing/2014/main" id="{F288DCF3-1A1F-0B4B-B462-6F56228D6DE0}"/>
              </a:ext>
            </a:extLst>
          </p:cNvPr>
          <p:cNvPicPr>
            <a:picLocks noChangeAspect="1"/>
          </p:cNvPicPr>
          <p:nvPr/>
        </p:nvPicPr>
        <p:blipFill>
          <a:blip r:embed="rId3"/>
          <a:stretch>
            <a:fillRect/>
          </a:stretch>
        </p:blipFill>
        <p:spPr>
          <a:xfrm>
            <a:off x="775830" y="1879599"/>
            <a:ext cx="10082670" cy="4920343"/>
          </a:xfrm>
          <a:prstGeom prst="rect">
            <a:avLst/>
          </a:prstGeom>
        </p:spPr>
      </p:pic>
      <p:pic>
        <p:nvPicPr>
          <p:cNvPr id="2" name="Picture 1">
            <a:extLst>
              <a:ext uri="{FF2B5EF4-FFF2-40B4-BE49-F238E27FC236}">
                <a16:creationId xmlns:a16="http://schemas.microsoft.com/office/drawing/2014/main" id="{1A46F1DC-232E-3949-938C-DF9C1AC36272}"/>
              </a:ext>
            </a:extLst>
          </p:cNvPr>
          <p:cNvPicPr>
            <a:picLocks noChangeAspect="1"/>
          </p:cNvPicPr>
          <p:nvPr/>
        </p:nvPicPr>
        <p:blipFill>
          <a:blip r:embed="rId4"/>
          <a:stretch>
            <a:fillRect/>
          </a:stretch>
        </p:blipFill>
        <p:spPr>
          <a:xfrm>
            <a:off x="4718957" y="1330582"/>
            <a:ext cx="2754086" cy="1098034"/>
          </a:xfrm>
          <a:prstGeom prst="rect">
            <a:avLst/>
          </a:prstGeom>
        </p:spPr>
      </p:pic>
    </p:spTree>
    <p:extLst>
      <p:ext uri="{BB962C8B-B14F-4D97-AF65-F5344CB8AC3E}">
        <p14:creationId xmlns:p14="http://schemas.microsoft.com/office/powerpoint/2010/main" val="2197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2DE-06BA-5A4E-B70C-7288293B2943}"/>
              </a:ext>
            </a:extLst>
          </p:cNvPr>
          <p:cNvSpPr>
            <a:spLocks noGrp="1"/>
          </p:cNvSpPr>
          <p:nvPr>
            <p:ph type="title"/>
          </p:nvPr>
        </p:nvSpPr>
        <p:spPr/>
        <p:txBody>
          <a:bodyPr/>
          <a:lstStyle/>
          <a:p>
            <a:r>
              <a:rPr lang="en-US" dirty="0"/>
              <a:t>Gathering Data</a:t>
            </a:r>
          </a:p>
        </p:txBody>
      </p:sp>
      <p:pic>
        <p:nvPicPr>
          <p:cNvPr id="4" name="Picture 3">
            <a:extLst>
              <a:ext uri="{FF2B5EF4-FFF2-40B4-BE49-F238E27FC236}">
                <a16:creationId xmlns:a16="http://schemas.microsoft.com/office/drawing/2014/main" id="{AB29E0F4-227C-2144-8716-4455E812CA13}"/>
              </a:ext>
            </a:extLst>
          </p:cNvPr>
          <p:cNvPicPr>
            <a:picLocks noChangeAspect="1"/>
          </p:cNvPicPr>
          <p:nvPr/>
        </p:nvPicPr>
        <p:blipFill rotWithShape="1">
          <a:blip r:embed="rId3"/>
          <a:srcRect b="28809"/>
          <a:stretch/>
        </p:blipFill>
        <p:spPr>
          <a:xfrm>
            <a:off x="838200" y="1610632"/>
            <a:ext cx="6616390" cy="4882243"/>
          </a:xfrm>
          <a:prstGeom prst="rect">
            <a:avLst/>
          </a:prstGeom>
        </p:spPr>
      </p:pic>
      <p:pic>
        <p:nvPicPr>
          <p:cNvPr id="5" name="Picture 4">
            <a:extLst>
              <a:ext uri="{FF2B5EF4-FFF2-40B4-BE49-F238E27FC236}">
                <a16:creationId xmlns:a16="http://schemas.microsoft.com/office/drawing/2014/main" id="{8FCC3E27-45D5-5448-BE39-465FD528B2CB}"/>
              </a:ext>
            </a:extLst>
          </p:cNvPr>
          <p:cNvPicPr>
            <a:picLocks noChangeAspect="1"/>
          </p:cNvPicPr>
          <p:nvPr/>
        </p:nvPicPr>
        <p:blipFill>
          <a:blip r:embed="rId4"/>
          <a:stretch>
            <a:fillRect/>
          </a:stretch>
        </p:blipFill>
        <p:spPr>
          <a:xfrm>
            <a:off x="7855105" y="1610632"/>
            <a:ext cx="3632200" cy="4381500"/>
          </a:xfrm>
          <a:prstGeom prst="rect">
            <a:avLst/>
          </a:prstGeom>
        </p:spPr>
      </p:pic>
      <p:sp>
        <p:nvSpPr>
          <p:cNvPr id="7" name="Freeform 6">
            <a:extLst>
              <a:ext uri="{FF2B5EF4-FFF2-40B4-BE49-F238E27FC236}">
                <a16:creationId xmlns:a16="http://schemas.microsoft.com/office/drawing/2014/main" id="{59F6DD78-C211-A54A-8725-1DE5F29C9A9A}"/>
              </a:ext>
            </a:extLst>
          </p:cNvPr>
          <p:cNvSpPr/>
          <p:nvPr/>
        </p:nvSpPr>
        <p:spPr>
          <a:xfrm>
            <a:off x="3347356" y="1926771"/>
            <a:ext cx="4702629" cy="1074420"/>
          </a:xfrm>
          <a:custGeom>
            <a:avLst/>
            <a:gdLst>
              <a:gd name="connsiteX0" fmla="*/ 0 w 4392386"/>
              <a:gd name="connsiteY0" fmla="*/ 963386 h 963386"/>
              <a:gd name="connsiteX1" fmla="*/ 1159329 w 4392386"/>
              <a:gd name="connsiteY1" fmla="*/ 179615 h 963386"/>
              <a:gd name="connsiteX2" fmla="*/ 2988129 w 4392386"/>
              <a:gd name="connsiteY2" fmla="*/ 522515 h 963386"/>
              <a:gd name="connsiteX3" fmla="*/ 4392386 w 4392386"/>
              <a:gd name="connsiteY3" fmla="*/ 0 h 963386"/>
            </a:gdLst>
            <a:ahLst/>
            <a:cxnLst>
              <a:cxn ang="0">
                <a:pos x="connsiteX0" y="connsiteY0"/>
              </a:cxn>
              <a:cxn ang="0">
                <a:pos x="connsiteX1" y="connsiteY1"/>
              </a:cxn>
              <a:cxn ang="0">
                <a:pos x="connsiteX2" y="connsiteY2"/>
              </a:cxn>
              <a:cxn ang="0">
                <a:pos x="connsiteX3" y="connsiteY3"/>
              </a:cxn>
            </a:cxnLst>
            <a:rect l="l" t="t" r="r" b="b"/>
            <a:pathLst>
              <a:path w="4392386" h="963386">
                <a:moveTo>
                  <a:pt x="0" y="963386"/>
                </a:moveTo>
                <a:cubicBezTo>
                  <a:pt x="330654" y="608239"/>
                  <a:pt x="661308" y="253093"/>
                  <a:pt x="1159329" y="179615"/>
                </a:cubicBezTo>
                <a:cubicBezTo>
                  <a:pt x="1657350" y="106137"/>
                  <a:pt x="2449286" y="552451"/>
                  <a:pt x="2988129" y="522515"/>
                </a:cubicBezTo>
                <a:cubicBezTo>
                  <a:pt x="3526972" y="492579"/>
                  <a:pt x="3959679" y="246289"/>
                  <a:pt x="4392386" y="0"/>
                </a:cubicBezTo>
              </a:path>
            </a:pathLst>
          </a:custGeom>
          <a:noFill/>
          <a:ln w="231775">
            <a:solidFill>
              <a:srgbClr val="FF0000"/>
            </a:solidFill>
            <a:headEnd type="oval" w="sm" len="sm"/>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a:extLst>
              <a:ext uri="{FF2B5EF4-FFF2-40B4-BE49-F238E27FC236}">
                <a16:creationId xmlns:a16="http://schemas.microsoft.com/office/drawing/2014/main" id="{D5AECDD2-C54C-AA49-BC4D-837D8986AB68}"/>
              </a:ext>
            </a:extLst>
          </p:cNvPr>
          <p:cNvSpPr/>
          <p:nvPr/>
        </p:nvSpPr>
        <p:spPr>
          <a:xfrm rot="17069566">
            <a:off x="3928172" y="1680828"/>
            <a:ext cx="767443" cy="2195884"/>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E97E1902-5271-3443-8FA9-9BB3F5E6CA0E}"/>
              </a:ext>
            </a:extLst>
          </p:cNvPr>
          <p:cNvSpPr/>
          <p:nvPr/>
        </p:nvSpPr>
        <p:spPr>
          <a:xfrm>
            <a:off x="7200900" y="2563586"/>
            <a:ext cx="584687" cy="3429000"/>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A858965A-3580-9346-88B9-B19A50636C2F}"/>
              </a:ext>
            </a:extLst>
          </p:cNvPr>
          <p:cNvPicPr>
            <a:picLocks noChangeAspect="1"/>
          </p:cNvPicPr>
          <p:nvPr/>
        </p:nvPicPr>
        <p:blipFill>
          <a:blip r:embed="rId5"/>
          <a:stretch>
            <a:fillRect/>
          </a:stretch>
        </p:blipFill>
        <p:spPr>
          <a:xfrm>
            <a:off x="1975756" y="4915491"/>
            <a:ext cx="8572500" cy="1651000"/>
          </a:xfrm>
          <a:prstGeom prst="rect">
            <a:avLst/>
          </a:prstGeom>
        </p:spPr>
      </p:pic>
      <p:sp>
        <p:nvSpPr>
          <p:cNvPr id="16" name="Bent Arrow 15">
            <a:extLst>
              <a:ext uri="{FF2B5EF4-FFF2-40B4-BE49-F238E27FC236}">
                <a16:creationId xmlns:a16="http://schemas.microsoft.com/office/drawing/2014/main" id="{C6B8D704-95EB-8B46-85B3-E391A8807BCE}"/>
              </a:ext>
            </a:extLst>
          </p:cNvPr>
          <p:cNvSpPr/>
          <p:nvPr/>
        </p:nvSpPr>
        <p:spPr>
          <a:xfrm rot="5400000" flipV="1">
            <a:off x="6266006" y="3866298"/>
            <a:ext cx="692527" cy="1438518"/>
          </a:xfrm>
          <a:prstGeom prst="bentArrow">
            <a:avLst>
              <a:gd name="adj1" fmla="val 8949"/>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4"/>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4"/>
                <a:ext cx="7856375" cy="646331"/>
              </a:xfrm>
              <a:prstGeom prst="rect">
                <a:avLst/>
              </a:prstGeom>
              <a:blipFill>
                <a:blip r:embed="rId3"/>
                <a:stretch>
                  <a:fillRect l="-1290" r="-1290" b="-23077"/>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0477E04B-00FA-C247-9E14-CF9F38B9A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2845" y="1443420"/>
            <a:ext cx="7358743" cy="4905829"/>
          </a:xfrm>
          <a:prstGeom prst="rect">
            <a:avLst/>
          </a:prstGeom>
        </p:spPr>
      </p:pic>
      <p:sp>
        <p:nvSpPr>
          <p:cNvPr id="4" name="TextBox 3">
            <a:extLst>
              <a:ext uri="{FF2B5EF4-FFF2-40B4-BE49-F238E27FC236}">
                <a16:creationId xmlns:a16="http://schemas.microsoft.com/office/drawing/2014/main" id="{6BF5DDB5-B0CA-B946-BE0E-9D4F0D0298E3}"/>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734C94-8E0D-E54B-9862-0D0027526C98}"/>
                  </a:ext>
                </a:extLst>
              </p:cNvPr>
              <p:cNvSpPr txBox="1"/>
              <p:nvPr/>
            </p:nvSpPr>
            <p:spPr>
              <a:xfrm>
                <a:off x="9234725" y="4653009"/>
                <a:ext cx="1603965"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=0.64</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=0.67</m:t>
                      </m:r>
                    </m:oMath>
                  </m:oMathPara>
                </a14:m>
                <a:endParaRPr lang="en-US" b="0" dirty="0"/>
              </a:p>
            </p:txBody>
          </p:sp>
        </mc:Choice>
        <mc:Fallback xmlns="">
          <p:sp>
            <p:nvSpPr>
              <p:cNvPr id="13" name="TextBox 12">
                <a:extLst>
                  <a:ext uri="{FF2B5EF4-FFF2-40B4-BE49-F238E27FC236}">
                    <a16:creationId xmlns:a16="http://schemas.microsoft.com/office/drawing/2014/main" id="{10734C94-8E0D-E54B-9862-0D0027526C98}"/>
                  </a:ext>
                </a:extLst>
              </p:cNvPr>
              <p:cNvSpPr txBox="1">
                <a:spLocks noRot="1" noChangeAspect="1" noMove="1" noResize="1" noEditPoints="1" noAdjustHandles="1" noChangeArrowheads="1" noChangeShapeType="1" noTextEdit="1"/>
              </p:cNvSpPr>
              <p:nvPr/>
            </p:nvSpPr>
            <p:spPr>
              <a:xfrm>
                <a:off x="9234725" y="4653009"/>
                <a:ext cx="1603965" cy="6666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070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p:pic>
        <p:nvPicPr>
          <p:cNvPr id="4" name="Graphic 3">
            <a:extLst>
              <a:ext uri="{FF2B5EF4-FFF2-40B4-BE49-F238E27FC236}">
                <a16:creationId xmlns:a16="http://schemas.microsoft.com/office/drawing/2014/main" id="{F2E780F3-D4D1-4044-A153-4725A648B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921" y="1418871"/>
            <a:ext cx="8546592" cy="427329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0"/>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b="0" i="0" smtClean="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i="1">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0"/>
                <a:ext cx="7856375" cy="646331"/>
              </a:xfrm>
              <a:prstGeom prst="rect">
                <a:avLst/>
              </a:prstGeom>
              <a:blipFill>
                <a:blip r:embed="rId5"/>
                <a:stretch>
                  <a:fillRect l="-1290" r="-129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598303-0833-304B-B9BA-94E3D0C31C74}"/>
                  </a:ext>
                </a:extLst>
              </p:cNvPr>
              <p:cNvSpPr txBox="1"/>
              <p:nvPr/>
            </p:nvSpPr>
            <p:spPr>
              <a:xfrm>
                <a:off x="6825315" y="5641624"/>
                <a:ext cx="1933799"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=0.27</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0.25</m:t>
                      </m:r>
                    </m:oMath>
                  </m:oMathPara>
                </a14:m>
                <a:endParaRPr lang="en-US"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ED598303-0833-304B-B9BA-94E3D0C31C74}"/>
                  </a:ext>
                </a:extLst>
              </p:cNvPr>
              <p:cNvSpPr txBox="1">
                <a:spLocks noRot="1" noChangeAspect="1" noMove="1" noResize="1" noEditPoints="1" noAdjustHandles="1" noChangeArrowheads="1" noChangeShapeType="1" noTextEdit="1"/>
              </p:cNvSpPr>
              <p:nvPr/>
            </p:nvSpPr>
            <p:spPr>
              <a:xfrm>
                <a:off x="6825315" y="5641624"/>
                <a:ext cx="1933799" cy="646331"/>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EF585A4-37EC-EE40-A041-DCF68A605C7A}"/>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p:spTree>
    <p:extLst>
      <p:ext uri="{BB962C8B-B14F-4D97-AF65-F5344CB8AC3E}">
        <p14:creationId xmlns:p14="http://schemas.microsoft.com/office/powerpoint/2010/main" val="255109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uture Work"/>
          <p:cNvSpPr txBox="1">
            <a:spLocks noGrp="1"/>
          </p:cNvSpPr>
          <p:nvPr>
            <p:ph type="title"/>
          </p:nvPr>
        </p:nvSpPr>
        <p:spPr>
          <a:prstGeom prst="rect">
            <a:avLst/>
          </a:prstGeom>
        </p:spPr>
        <p:txBody>
          <a:bodyPr>
            <a:normAutofit/>
          </a:bodyPr>
          <a:lstStyle>
            <a:lvl1pPr>
              <a:defRPr b="1">
                <a:latin typeface="+mj-lt"/>
                <a:ea typeface="+mj-ea"/>
                <a:cs typeface="+mj-cs"/>
                <a:sym typeface="Calibri"/>
              </a:defRPr>
            </a:lvl1pPr>
          </a:lstStyle>
          <a:p>
            <a:r>
              <a:rPr dirty="0"/>
              <a:t>Future Work</a:t>
            </a:r>
          </a:p>
        </p:txBody>
      </p:sp>
      <p:pic>
        <p:nvPicPr>
          <p:cNvPr id="6" name="Picture 5">
            <a:extLst>
              <a:ext uri="{FF2B5EF4-FFF2-40B4-BE49-F238E27FC236}">
                <a16:creationId xmlns:a16="http://schemas.microsoft.com/office/drawing/2014/main" id="{93A64228-B8C9-AC42-AD4A-B6EA86701D0E}"/>
              </a:ext>
            </a:extLst>
          </p:cNvPr>
          <p:cNvPicPr>
            <a:picLocks noChangeAspect="1"/>
          </p:cNvPicPr>
          <p:nvPr/>
        </p:nvPicPr>
        <p:blipFill rotWithShape="1">
          <a:blip r:embed="rId3"/>
          <a:srcRect t="6639" b="29832"/>
          <a:stretch/>
        </p:blipFill>
        <p:spPr>
          <a:xfrm>
            <a:off x="838200" y="1690688"/>
            <a:ext cx="3962400" cy="2057400"/>
          </a:xfrm>
          <a:prstGeom prst="rect">
            <a:avLst/>
          </a:prstGeom>
        </p:spPr>
      </p:pic>
      <p:pic>
        <p:nvPicPr>
          <p:cNvPr id="23" name="Picture 22">
            <a:extLst>
              <a:ext uri="{FF2B5EF4-FFF2-40B4-BE49-F238E27FC236}">
                <a16:creationId xmlns:a16="http://schemas.microsoft.com/office/drawing/2014/main" id="{4919C0AA-33E9-B541-8F1C-BD6248A4B6AF}"/>
              </a:ext>
            </a:extLst>
          </p:cNvPr>
          <p:cNvPicPr>
            <a:picLocks noChangeAspect="1"/>
          </p:cNvPicPr>
          <p:nvPr/>
        </p:nvPicPr>
        <p:blipFill>
          <a:blip r:embed="rId4"/>
          <a:stretch>
            <a:fillRect/>
          </a:stretch>
        </p:blipFill>
        <p:spPr>
          <a:xfrm>
            <a:off x="6196865" y="1884621"/>
            <a:ext cx="2754086" cy="1098034"/>
          </a:xfrm>
          <a:prstGeom prst="rect">
            <a:avLst/>
          </a:prstGeom>
        </p:spPr>
      </p:pic>
      <p:pic>
        <p:nvPicPr>
          <p:cNvPr id="24" name="Graphic 23">
            <a:extLst>
              <a:ext uri="{FF2B5EF4-FFF2-40B4-BE49-F238E27FC236}">
                <a16:creationId xmlns:a16="http://schemas.microsoft.com/office/drawing/2014/main" id="{0668B1F1-EE38-6C46-8927-6995A4F2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7422" y="1690688"/>
            <a:ext cx="2372971" cy="1485900"/>
          </a:xfrm>
          <a:prstGeom prst="rect">
            <a:avLst/>
          </a:prstGeom>
        </p:spPr>
      </p:pic>
      <p:sp>
        <p:nvSpPr>
          <p:cNvPr id="25" name="Striped Right Arrow 24">
            <a:extLst>
              <a:ext uri="{FF2B5EF4-FFF2-40B4-BE49-F238E27FC236}">
                <a16:creationId xmlns:a16="http://schemas.microsoft.com/office/drawing/2014/main" id="{EE00AA2F-CC1F-5445-912E-9F6D4B4F9EBF}"/>
              </a:ext>
            </a:extLst>
          </p:cNvPr>
          <p:cNvSpPr/>
          <p:nvPr/>
        </p:nvSpPr>
        <p:spPr>
          <a:xfrm>
            <a:off x="9141508" y="200917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4F3D3-1509-2545-B0CB-437678C01D8F}"/>
                  </a:ext>
                </a:extLst>
              </p:cNvPr>
              <p:cNvSpPr txBox="1"/>
              <p:nvPr/>
            </p:nvSpPr>
            <p:spPr>
              <a:xfrm>
                <a:off x="9897119" y="2057020"/>
                <a:ext cx="145668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A174F3D3-1509-2545-B0CB-437678C01D8F}"/>
                  </a:ext>
                </a:extLst>
              </p:cNvPr>
              <p:cNvSpPr txBox="1">
                <a:spLocks noRot="1" noChangeAspect="1" noMove="1" noResize="1" noEditPoints="1" noAdjustHandles="1" noChangeArrowheads="1" noChangeShapeType="1" noTextEdit="1"/>
              </p:cNvSpPr>
              <p:nvPr/>
            </p:nvSpPr>
            <p:spPr>
              <a:xfrm>
                <a:off x="9897119" y="2057020"/>
                <a:ext cx="1456681" cy="707886"/>
              </a:xfrm>
              <a:prstGeom prst="rect">
                <a:avLst/>
              </a:prstGeom>
              <a:blipFill>
                <a:blip r:embed="rId7"/>
                <a:stretch>
                  <a:fillRect l="-5172" r="-5172" b="-228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B7A191F-0F1B-F04F-B5A6-9B1BF6C8184E}"/>
              </a:ext>
            </a:extLst>
          </p:cNvPr>
          <p:cNvPicPr>
            <a:picLocks noChangeAspect="1"/>
          </p:cNvPicPr>
          <p:nvPr/>
        </p:nvPicPr>
        <p:blipFill>
          <a:blip r:embed="rId8"/>
          <a:stretch>
            <a:fillRect/>
          </a:stretch>
        </p:blipFill>
        <p:spPr>
          <a:xfrm>
            <a:off x="4099035" y="4129800"/>
            <a:ext cx="3993929" cy="2363075"/>
          </a:xfrm>
          <a:prstGeom prst="rect">
            <a:avLst/>
          </a:prstGeom>
        </p:spPr>
      </p:pic>
      <p:sp>
        <p:nvSpPr>
          <p:cNvPr id="10" name="TextBox 9">
            <a:extLst>
              <a:ext uri="{FF2B5EF4-FFF2-40B4-BE49-F238E27FC236}">
                <a16:creationId xmlns:a16="http://schemas.microsoft.com/office/drawing/2014/main" id="{4D458990-3B67-BB48-803B-4DB0E13B397A}"/>
              </a:ext>
            </a:extLst>
          </p:cNvPr>
          <p:cNvSpPr txBox="1"/>
          <p:nvPr/>
        </p:nvSpPr>
        <p:spPr>
          <a:xfrm>
            <a:off x="838200" y="2982655"/>
            <a:ext cx="2384051" cy="923330"/>
          </a:xfrm>
          <a:prstGeom prst="rect">
            <a:avLst/>
          </a:prstGeom>
          <a:noFill/>
        </p:spPr>
        <p:txBody>
          <a:bodyPr wrap="none" rtlCol="0">
            <a:spAutoFit/>
          </a:bodyPr>
          <a:lstStyle/>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Age*Antique</a:t>
            </a:r>
          </a:p>
          <a:p>
            <a:pPr marL="285750" indent="-285750">
              <a:buFont typeface="Arial" panose="020B0604020202020204" pitchFamily="34" charset="0"/>
              <a:buChar char="•"/>
            </a:pPr>
            <a:r>
              <a:rPr lang="en-US" dirty="0"/>
              <a:t>Regularize ALL </a:t>
            </a:r>
            <a:r>
              <a:rPr lang="en-US" dirty="0" err="1"/>
              <a:t>Mfg’s</a:t>
            </a:r>
            <a:endParaRPr lang="en-US" dirty="0"/>
          </a:p>
        </p:txBody>
      </p:sp>
    </p:spTree>
    <p:extLst>
      <p:ext uri="{BB962C8B-B14F-4D97-AF65-F5344CB8AC3E}">
        <p14:creationId xmlns:p14="http://schemas.microsoft.com/office/powerpoint/2010/main" val="244870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xit" presetSubtype="0" fill="hold" nodeType="withEffect">
                                  <p:stCondLst>
                                    <p:cond delay="0"/>
                                  </p:stCondLst>
                                  <p:childTnLst>
                                    <p:animEffect transition="out" filter="dissolv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par>
                                <p:cTn id="24" presetID="0" presetClass="path" presetSubtype="0" accel="50000" decel="50000" fill="hold" nodeType="withEffect">
                                  <p:stCondLst>
                                    <p:cond delay="0"/>
                                  </p:stCondLst>
                                  <p:childTnLst>
                                    <p:animMotion origin="layout" path="M -3.95833E-6 -1.11111E-6 L 0.04388 0.11783 " pathEditMode="relative" rAng="0" ptsTypes="AA">
                                      <p:cBhvr>
                                        <p:cTn id="25" dur="1000" fill="hold"/>
                                        <p:tgtEl>
                                          <p:spTgt spid="24"/>
                                        </p:tgtEl>
                                        <p:attrNameLst>
                                          <p:attrName>ppt_x</p:attrName>
                                          <p:attrName>ppt_y</p:attrName>
                                        </p:attrNameLst>
                                      </p:cBhvr>
                                      <p:rCtr x="2187" y="588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BE5DBC-3198-F642-AF93-2CFE086717EA}"/>
              </a:ext>
            </a:extLst>
          </p:cNvPr>
          <p:cNvPicPr>
            <a:picLocks noChangeAspect="1"/>
          </p:cNvPicPr>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363285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5338-B8F3-0B4F-A2F4-7FCB219FC2F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52079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837</Words>
  <Application>Microsoft Macintosh PowerPoint</Application>
  <PresentationFormat>Widescreen</PresentationFormat>
  <Paragraphs>97</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Metis Project 2:  Scraping &amp; Regression</vt:lpstr>
      <vt:lpstr>Individual Item Based Estimation</vt:lpstr>
      <vt:lpstr>Surveying the Market</vt:lpstr>
      <vt:lpstr>Gathering Data</vt:lpstr>
      <vt:lpstr>Current Model Results</vt:lpstr>
      <vt:lpstr>Current Model Results</vt:lpstr>
      <vt:lpstr>Future Work</vt:lpstr>
      <vt:lpstr>PowerPoint Presentation</vt:lpstr>
      <vt:lpstr>Appendix</vt:lpstr>
      <vt:lpstr>MVP (Minimum Viable Product)</vt:lpstr>
      <vt:lpstr>MVP</vt:lpstr>
      <vt:lpstr>Current Model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2:  Scraping &amp; Regression</dc:title>
  <dc:creator>Sean Davern</dc:creator>
  <cp:lastModifiedBy>Sean Davern</cp:lastModifiedBy>
  <cp:revision>16</cp:revision>
  <cp:lastPrinted>2019-10-11T13:08:42Z</cp:lastPrinted>
  <dcterms:created xsi:type="dcterms:W3CDTF">2019-10-11T08:39:34Z</dcterms:created>
  <dcterms:modified xsi:type="dcterms:W3CDTF">2019-10-11T13:10:55Z</dcterms:modified>
</cp:coreProperties>
</file>